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NcElmKp/B2tiZw/t0vS/Vzzm+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55146afd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1155146afd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5146afd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1155146afd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5146afd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1155146afd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55146afd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1155146afd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2"/>
          <p:cNvSpPr txBox="1">
            <a:spLocks noGrp="1"/>
          </p:cNvSpPr>
          <p:nvPr>
            <p:ph type="body" idx="1"/>
          </p:nvPr>
        </p:nvSpPr>
        <p:spPr>
          <a:xfrm>
            <a:off x="230968" y="13981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2"/>
          <p:cNvSpPr txBox="1">
            <a:spLocks noGrp="1"/>
          </p:cNvSpPr>
          <p:nvPr>
            <p:ph type="body" idx="2"/>
          </p:nvPr>
        </p:nvSpPr>
        <p:spPr>
          <a:xfrm>
            <a:off x="230968" y="22085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re et contenu">
  <p:cSld name="18_Titre et contenu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8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8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et contenu">
  <p:cSld name="2_Titre et contenu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62" y="1156085"/>
            <a:ext cx="2351524" cy="28313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5"/>
          <p:cNvSpPr>
            <a:spLocks noGrp="1"/>
          </p:cNvSpPr>
          <p:nvPr>
            <p:ph type="pic" idx="2"/>
          </p:nvPr>
        </p:nvSpPr>
        <p:spPr>
          <a:xfrm>
            <a:off x="602675" y="1155700"/>
            <a:ext cx="2233613" cy="2732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re et contenu">
  <p:cSld name="6_Titre et conten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62" y="1156085"/>
            <a:ext cx="2351524" cy="28313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602675" y="1155700"/>
            <a:ext cx="2233613" cy="2732088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3"/>
          </p:nvPr>
        </p:nvSpPr>
        <p:spPr>
          <a:xfrm>
            <a:off x="3249231" y="1098724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re et contenu">
  <p:cSld name="9_Titre et contenu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re et contenu">
  <p:cSld name="10_Titre et contenu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re et contenu">
  <p:cSld name="12_Titre et contenu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re et contenu">
  <p:cSld name="8_Titre et contenu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45" descr="Une image contenant text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position personnalisée">
  <p:cSld name="3_Disposition personnalisé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7" descr="Une image contenant posant, orang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et contenu">
  <p:cSld name="5_Titre et conten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re et contenu">
  <p:cSld name="7_Titre et contenu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2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2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re et contenu">
  <p:cSld name="14_Titre et conten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3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re et contenu">
  <p:cSld name="16_Titre et contenu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5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re et contenu">
  <p:cSld name="19_Titre et contenu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7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re et contenu">
  <p:cSld name="11_Titre et contenu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re et contenu">
  <p:cSld name="17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6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6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re et contenu">
  <p:cSld name="13_Titre et 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re et contenu">
  <p:cSld name="15_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4" descr="Une image contenant texte, sign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523" y="4221624"/>
            <a:ext cx="1160561" cy="6903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4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position personnalisée">
  <p:cSld name="2_Disposition personnalisé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position personnalisée">
  <p:cSld name="4_Disposition personnalisé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6" descr="Une image contenant text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sposition personnalisée">
  <p:cSld name="5_Disposition personnalisé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8" descr="Une image contenant posant, orange&#10;&#10;Description générée automatiquemen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8"/>
          <p:cNvSpPr txBox="1">
            <a:spLocks noGrp="1"/>
          </p:cNvSpPr>
          <p:nvPr>
            <p:ph type="body" idx="1"/>
          </p:nvPr>
        </p:nvSpPr>
        <p:spPr>
          <a:xfrm>
            <a:off x="230968" y="2309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8"/>
          <p:cNvSpPr txBox="1">
            <a:spLocks noGrp="1"/>
          </p:cNvSpPr>
          <p:nvPr>
            <p:ph type="body" idx="2"/>
          </p:nvPr>
        </p:nvSpPr>
        <p:spPr>
          <a:xfrm>
            <a:off x="230968" y="1041363"/>
            <a:ext cx="6586538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78700" y="1772250"/>
            <a:ext cx="79866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500"/>
              <a:t>Le Contrat d’Engagement Jeune, </a:t>
            </a:r>
            <a:endParaRPr sz="3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3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500"/>
              <a:t>Qu’est-ce que c’est ? </a:t>
            </a:r>
            <a:endParaRPr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652225" y="779750"/>
            <a:ext cx="76890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700" b="0" dirty="0"/>
              <a:t>Pour plus d’information, rendez vous </a:t>
            </a:r>
            <a:endParaRPr sz="2700" b="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700" b="0" dirty="0"/>
              <a:t>dès maintenant dans votre agence </a:t>
            </a:r>
            <a:endParaRPr sz="2700" b="0" dirty="0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700"/>
              <a:t>Pôle </a:t>
            </a:r>
            <a:r>
              <a:rPr lang="fr-FR" sz="2700" smtClean="0"/>
              <a:t>emploi </a:t>
            </a:r>
            <a:r>
              <a:rPr lang="fr-FR" sz="2700" b="0" dirty="0"/>
              <a:t>ou </a:t>
            </a:r>
            <a:r>
              <a:rPr lang="fr-FR" sz="2700" dirty="0"/>
              <a:t>Mission Locale</a:t>
            </a:r>
            <a:r>
              <a:rPr lang="fr-FR" sz="2700" b="0" dirty="0"/>
              <a:t> la plus proche !</a:t>
            </a:r>
            <a:r>
              <a:rPr lang="fr-FR" sz="2700" dirty="0"/>
              <a:t> </a:t>
            </a:r>
            <a:r>
              <a:rPr lang="fr-FR" sz="3000" dirty="0"/>
              <a:t> </a:t>
            </a:r>
            <a:endParaRPr sz="3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155146afd8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650" y="1825075"/>
            <a:ext cx="4332708" cy="183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body" idx="2"/>
          </p:nvPr>
        </p:nvSpPr>
        <p:spPr>
          <a:xfrm>
            <a:off x="1287450" y="1070275"/>
            <a:ext cx="65691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300"/>
              <a:t>À partir du </a:t>
            </a:r>
            <a:r>
              <a:rPr lang="fr-FR" sz="2300" b="1"/>
              <a:t>1er mars 2022, </a:t>
            </a:r>
            <a:endParaRPr sz="23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2300" b="1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/>
              <a:t>Ce dispositif permet aux jeunes, de moins de 26 ans sans emploi ni formation, de bénéficier d’un </a:t>
            </a:r>
            <a:r>
              <a:rPr lang="fr-FR" sz="2000" b="1"/>
              <a:t>parcours entièrement personnalisé </a:t>
            </a:r>
            <a:r>
              <a:rPr lang="fr-FR" sz="2000"/>
              <a:t>qui peut durer </a:t>
            </a:r>
            <a:r>
              <a:rPr lang="fr-FR" sz="2000" b="1"/>
              <a:t>de 6 à 12 mois, </a:t>
            </a:r>
            <a:r>
              <a:rPr lang="fr-FR" sz="2000"/>
              <a:t>pour les aider à définir </a:t>
            </a:r>
            <a:endParaRPr sz="200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Font typeface="Arial"/>
              <a:buNone/>
            </a:pPr>
            <a:r>
              <a:rPr lang="fr-FR" sz="2000"/>
              <a:t>leur </a:t>
            </a:r>
            <a:r>
              <a:rPr lang="fr-FR" sz="2000" b="1"/>
              <a:t>projet professionnel</a:t>
            </a:r>
            <a:r>
              <a:rPr lang="fr-FR" sz="2000"/>
              <a:t> </a:t>
            </a:r>
            <a:r>
              <a:rPr lang="fr-FR" sz="2000" b="1"/>
              <a:t>et à trouver un emploi</a:t>
            </a:r>
            <a:r>
              <a:rPr lang="fr-FR" sz="2000"/>
              <a:t>.</a:t>
            </a:r>
            <a:r>
              <a:rPr lang="fr-FR" sz="2200"/>
              <a:t>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/>
        </p:nvSpPr>
        <p:spPr>
          <a:xfrm>
            <a:off x="206725" y="2926975"/>
            <a:ext cx="5199900" cy="19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Le Contrat d’Engagement Jeune, c’est aussi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Définir et bâtir 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projet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durable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Mettre en valeur ses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talents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et ses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compétences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Découvrir le monde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et comprendre son fonctionnement et ses codes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Construire 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réseau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 txBox="1"/>
          <p:nvPr/>
        </p:nvSpPr>
        <p:spPr>
          <a:xfrm>
            <a:off x="206725" y="829400"/>
            <a:ext cx="74985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Quand le jeune signe un contrat, il peut bénéficier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accompagnement personnalisé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avec un conseiller dédié qui le suit tout au long de son parcours et jusqu‘à ce qu’il accède à un emploi durable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programme intensif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de 15 à 20 heures par semaine composé de différents types d'activités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allocation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pouvant aller jusqu’à 500€ par mois en fonction de ses ressources et à condition qu’il respecte </a:t>
            </a:r>
            <a:r>
              <a:rPr lang="fr-FR" sz="1300">
                <a:solidFill>
                  <a:srgbClr val="3A62AA"/>
                </a:solidFill>
              </a:rPr>
              <a:t>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es engagements</a:t>
            </a:r>
            <a:r>
              <a:rPr lang="fr-FR" sz="13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Les bénéfices du Contrat d’Engagement Jeune</a:t>
            </a:r>
            <a:endParaRPr sz="2000">
              <a:solidFill>
                <a:schemeClr val="lt1"/>
              </a:solidFill>
            </a:endParaRPr>
          </a:p>
        </p:txBody>
      </p:sp>
      <p:grpSp>
        <p:nvGrpSpPr>
          <p:cNvPr id="114" name="Google Shape;114;p10"/>
          <p:cNvGrpSpPr/>
          <p:nvPr/>
        </p:nvGrpSpPr>
        <p:grpSpPr>
          <a:xfrm>
            <a:off x="130525" y="1099250"/>
            <a:ext cx="642901" cy="3965275"/>
            <a:chOff x="130525" y="1099250"/>
            <a:chExt cx="642901" cy="3965275"/>
          </a:xfrm>
        </p:grpSpPr>
        <p:pic>
          <p:nvPicPr>
            <p:cNvPr id="115" name="Google Shape;115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169863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510150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38768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44216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109925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21608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0525" y="16544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55146afd8_0_27"/>
          <p:cNvSpPr txBox="1">
            <a:spLocks noGrp="1"/>
          </p:cNvSpPr>
          <p:nvPr>
            <p:ph type="body" idx="1"/>
          </p:nvPr>
        </p:nvSpPr>
        <p:spPr>
          <a:xfrm>
            <a:off x="0" y="1458367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/>
              <a:t>Concrètement, </a:t>
            </a:r>
            <a:endParaRPr sz="3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/>
              <a:t>qu’est-ce qu’on fait </a:t>
            </a:r>
            <a:endParaRPr sz="35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/>
              <a:t>en Contrat d’Engagement Jeune?</a:t>
            </a:r>
            <a:r>
              <a:rPr lang="fr-FR" sz="3500">
                <a:solidFill>
                  <a:srgbClr val="C00000"/>
                </a:solidFill>
              </a:rPr>
              <a:t>   </a:t>
            </a:r>
            <a:endParaRPr sz="35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"/>
          <p:cNvSpPr txBox="1"/>
          <p:nvPr/>
        </p:nvSpPr>
        <p:spPr>
          <a:xfrm>
            <a:off x="411875" y="1294950"/>
            <a:ext cx="72528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Accueilli par Pôle Emploi ou la Mission Locale la plus proche, le jeune pourra avoir accès à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points réguliers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en tête-à-tête avec son conseiller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ateliers collectifs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avec d’autres jeunes pour partager leurs expériences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stages et immersions 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en entreprise pour découvrir différents métiers</a:t>
            </a:r>
            <a:endParaRPr sz="13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Toutes les solutions du plan “1 jeune, 1 solution” 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: formations qualifiantes, service civique, prépa apprentissage, </a:t>
            </a:r>
            <a:r>
              <a:rPr lang="fr-FR" sz="1300">
                <a:solidFill>
                  <a:srgbClr val="3A62AA"/>
                </a:solidFill>
              </a:rPr>
              <a:t>É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cole de la 2</a:t>
            </a:r>
            <a:r>
              <a:rPr lang="fr-FR" sz="1300" b="0" i="0" u="none" strike="noStrike" cap="none" baseline="30000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ème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300">
                <a:solidFill>
                  <a:srgbClr val="3A62AA"/>
                </a:solidFill>
              </a:rPr>
              <a:t>C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hance (E2C), Epide, etc.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application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pour suivre l’évolution de son parcours et tenir </a:t>
            </a:r>
            <a:r>
              <a:rPr lang="fr-FR" sz="1300">
                <a:solidFill>
                  <a:srgbClr val="3A62AA"/>
                </a:solidFill>
              </a:rPr>
              <a:t>se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 engagements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12"/>
          <p:cNvGrpSpPr/>
          <p:nvPr/>
        </p:nvGrpSpPr>
        <p:grpSpPr>
          <a:xfrm>
            <a:off x="394175" y="1766900"/>
            <a:ext cx="642901" cy="2192125"/>
            <a:chOff x="317975" y="1766900"/>
            <a:chExt cx="642901" cy="2192125"/>
          </a:xfrm>
        </p:grpSpPr>
        <p:pic>
          <p:nvPicPr>
            <p:cNvPr id="133" name="Google Shape;133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17669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3316125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820238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4320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7975" y="213710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12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638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Concrètement, qu’est-ce qu’on fait </a:t>
            </a:r>
            <a:endParaRPr sz="2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000">
                <a:solidFill>
                  <a:schemeClr val="lt1"/>
                </a:solidFill>
              </a:rPr>
              <a:t>en Contrat d’Engagement Jeune?  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55146afd8_0_48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000">
                <a:solidFill>
                  <a:schemeClr val="lt1"/>
                </a:solidFill>
              </a:rPr>
              <a:t>À qui s’adresse 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3000">
                <a:solidFill>
                  <a:schemeClr val="lt1"/>
                </a:solidFill>
              </a:rPr>
              <a:t>le Contrat d’Engagement Jeune ? 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 txBox="1"/>
          <p:nvPr/>
        </p:nvSpPr>
        <p:spPr>
          <a:xfrm>
            <a:off x="442100" y="1400950"/>
            <a:ext cx="73440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Il s’adresse à des jeunes qui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entre 16 et 25 ans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(moins de 30 ans pour les jeunes en situation de handicap)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sans emploi durable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, ni formation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N’ont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pas de projet professionnel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défini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Peuvent faire face à des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difficultés matérielles et financières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Sont prêts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à s’engager à suivre le programme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166685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02170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335750"/>
            <a:ext cx="642901" cy="6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2703400"/>
            <a:ext cx="642901" cy="6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75" y="3041500"/>
            <a:ext cx="642901" cy="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endParaRPr sz="10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À qui s’adresse le Contrat d’Engagement Jeune ?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5146afd8_0_58"/>
          <p:cNvSpPr txBox="1">
            <a:spLocks noGrp="1"/>
          </p:cNvSpPr>
          <p:nvPr>
            <p:ph type="body" idx="1"/>
          </p:nvPr>
        </p:nvSpPr>
        <p:spPr>
          <a:xfrm>
            <a:off x="0" y="2141539"/>
            <a:ext cx="9144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fr-FR" sz="3500"/>
              <a:t>Qui peut bénéficier d’une allocation ?</a:t>
            </a:r>
            <a:r>
              <a:rPr lang="fr-FR" sz="3500">
                <a:solidFill>
                  <a:srgbClr val="C00000"/>
                </a:solidFill>
              </a:rPr>
              <a:t> </a:t>
            </a:r>
            <a:endParaRPr sz="350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503925" y="1381825"/>
            <a:ext cx="7081800" cy="1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Une allocation financière peut aller </a:t>
            </a:r>
            <a:r>
              <a:rPr lang="fr-FR" sz="14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jusqu’à 500 euros par mois</a:t>
            </a:r>
            <a:r>
              <a:rPr lang="fr-FR" sz="14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en fonction de : </a:t>
            </a: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âge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 jeune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Des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ressources financières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du jeune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statut du jeune</a:t>
            </a: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 (détaché fiscalement ou rattaché à un foyer aux revenus modestes) </a:t>
            </a: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b="0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1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300"/>
              <a:buFont typeface="Arial"/>
              <a:buChar char="●"/>
            </a:pPr>
            <a:r>
              <a:rPr lang="fr-FR" sz="1300" b="0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Et du </a:t>
            </a:r>
            <a:r>
              <a:rPr lang="fr-FR" sz="1300" b="1" i="0" u="none" strike="noStrike" cap="none">
                <a:solidFill>
                  <a:srgbClr val="3A62AA"/>
                </a:solidFill>
                <a:latin typeface="Arial"/>
                <a:ea typeface="Arial"/>
                <a:cs typeface="Arial"/>
                <a:sym typeface="Arial"/>
              </a:rPr>
              <a:t>respect de ses engagements</a:t>
            </a:r>
            <a:endParaRPr sz="1300" b="1" i="0" u="none" strike="noStrike" cap="none">
              <a:solidFill>
                <a:srgbClr val="3A62A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16"/>
          <p:cNvGrpSpPr/>
          <p:nvPr/>
        </p:nvGrpSpPr>
        <p:grpSpPr>
          <a:xfrm>
            <a:off x="427725" y="1639975"/>
            <a:ext cx="642901" cy="1741575"/>
            <a:chOff x="427725" y="1639975"/>
            <a:chExt cx="642901" cy="1741575"/>
          </a:xfrm>
        </p:grpSpPr>
        <p:pic>
          <p:nvPicPr>
            <p:cNvPr id="166" name="Google Shape;1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197702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1639975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2341950"/>
              <a:ext cx="642901" cy="642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7725" y="2738650"/>
              <a:ext cx="642901" cy="642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6"/>
          <p:cNvSpPr txBox="1">
            <a:spLocks noGrp="1"/>
          </p:cNvSpPr>
          <p:nvPr>
            <p:ph type="body" idx="1"/>
          </p:nvPr>
        </p:nvSpPr>
        <p:spPr>
          <a:xfrm>
            <a:off x="324000" y="181575"/>
            <a:ext cx="8353200" cy="563700"/>
          </a:xfrm>
          <a:prstGeom prst="rect">
            <a:avLst/>
          </a:prstGeom>
          <a:solidFill>
            <a:srgbClr val="F8A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62AA"/>
              </a:buClr>
              <a:buSzPts val="1800"/>
              <a:buNone/>
            </a:pPr>
            <a:r>
              <a:rPr lang="fr-FR" sz="2000">
                <a:solidFill>
                  <a:schemeClr val="lt1"/>
                </a:solidFill>
              </a:rPr>
              <a:t>Qui peut bénéficier d’une allocation ? 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Affichage à l'écran (16:9)</PresentationFormat>
  <Paragraphs>70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Barbier</dc:creator>
  <cp:lastModifiedBy>PINATEL-IGOA, Florence (DICOM/INFLUENCE ET DIGITAL)</cp:lastModifiedBy>
  <cp:revision>1</cp:revision>
  <dcterms:created xsi:type="dcterms:W3CDTF">2022-01-31T10:23:01Z</dcterms:created>
  <dcterms:modified xsi:type="dcterms:W3CDTF">2022-02-28T11:24:00Z</dcterms:modified>
</cp:coreProperties>
</file>